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03" r:id="rId2"/>
    <p:sldId id="414" r:id="rId3"/>
    <p:sldId id="412" r:id="rId4"/>
    <p:sldId id="353" r:id="rId5"/>
    <p:sldId id="332" r:id="rId6"/>
    <p:sldId id="335" r:id="rId7"/>
    <p:sldId id="340" r:id="rId8"/>
    <p:sldId id="330" r:id="rId9"/>
    <p:sldId id="357" r:id="rId10"/>
    <p:sldId id="362" r:id="rId11"/>
    <p:sldId id="363" r:id="rId12"/>
    <p:sldId id="364" r:id="rId13"/>
    <p:sldId id="413" r:id="rId1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6600"/>
    <a:srgbClr val="568ABA"/>
    <a:srgbClr val="CBD0DE"/>
    <a:srgbClr val="CCFFCC"/>
    <a:srgbClr val="E7E9EF"/>
    <a:srgbClr val="CC9900"/>
    <a:srgbClr val="FF00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8" autoAdjust="0"/>
    <p:restoredTop sz="65505" autoAdjust="0"/>
  </p:normalViewPr>
  <p:slideViewPr>
    <p:cSldViewPr snapToGrid="0" snapToObjects="1">
      <p:cViewPr varScale="1">
        <p:scale>
          <a:sx n="79" d="100"/>
          <a:sy n="79" d="100"/>
        </p:scale>
        <p:origin x="60" y="1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2019-09-23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2019-09-23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472CD5C-10D8-4474-82B1-40AA6011C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Lister proposed four stages of reasoning development in programming within this framework: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sensorimotor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stage, students see programming as a “black box” – they know the code produces a result but do not see the executing program as a sequence of instructions on a machine.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lack conceptual understanding of constructs and programs, even at a definitional level.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-Lister (and later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Corney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et al) identified students in this stage as those who could not read code and trace its execution with at least 50% accuracy [2, 41].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this stage, lacking an understanding of the constructs themselves, are unable to engage in abstraction.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pre-operational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understand the function of individual lines of code.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understand the deterministic nature of computer programs functionally and conceptually – that is, they understand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definition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of constructs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-but often cannot summarize sections of code to determine overall meaning or function.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-According to Lister’s model [2], these students can accurately read code and trace its execution with at least 50% accuracy but struggle to relate the function of lines of codes with respect to one another, to explain what a section of code does, or to develop diagrams describing the function of code.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may be able to write simple programs but cannot meaningfully think abstractly about programs.</a:t>
            </a:r>
          </a:p>
        </p:txBody>
      </p:sp>
    </p:spTree>
    <p:extLst>
      <p:ext uri="{BB962C8B-B14F-4D97-AF65-F5344CB8AC3E}">
        <p14:creationId xmlns:p14="http://schemas.microsoft.com/office/powerpoint/2010/main" val="45704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472CD5C-10D8-4474-82B1-40AA6011C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Concrete 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reasoning requires abstraction and understanding the meaning of sections of code as they relate to concrete and familiar situations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this stage of development can read, trace, and write code.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can also engage in abstract thinking about programs, explain blocks of code, and draw diagrams describing code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-Are restricted to those situations with which they have experience – they typically cannot abstract away solutions and apply them to distantly related problems – i.e., apply them to a new task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-McCracken working group identified abstraction as a key challenge students continue to struggle with at the end of most introductory computer science (CS1) courses [45].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-Being able to break code into sections, and then evaluate the function of that code as a whole – rather than merely tracing code execution – is a fundamental distinction between pre-operational and concrete operational development stages. This chunking mechanism facilitates abstraction of code into ideas that do not require line-by-line tracing [2].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Lister also argued that students in this stage understand three key properties –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reversing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conservation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transitive inference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[2]: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reversing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– computational operations can be “undone”; e.g. after shifting items in a list to the left, the operation can be reserved by shifting the same items in the list to the right.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conservation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– equivalence of code across transformations that maintain the specification (targeted task); e.g., equivalence of two programs that find a minimum value in a set of values.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transitive inference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– relationships in data (often math); e.g., if a program organizes data to guarantee that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x &gt; 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and separately that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y &gt; 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then it also organizes the data such that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x &gt; 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557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472CD5C-10D8-4474-82B1-40AA6011C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formal operational reasoning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is“what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competent programmers do, and what we’d like our students to do”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Corney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et al).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-Everything from concrete (read, trace, write, abstract), plus…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-can reason abstractly about unfamiliar situations</a:t>
            </a:r>
          </a:p>
        </p:txBody>
      </p:sp>
    </p:spTree>
    <p:extLst>
      <p:ext uri="{BB962C8B-B14F-4D97-AF65-F5344CB8AC3E}">
        <p14:creationId xmlns:p14="http://schemas.microsoft.com/office/powerpoint/2010/main" val="90112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2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8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Text languages, which are commonplace in industry and college education, present challenges to the novice programmer with respect to syntax and semantics.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-McIver and Conway developed GRAIL language in an attempt to minimize syntax errors; found that students using GRAIL had lower number of syntax errors, also a lower number of logic errors, suggesting that students who face fewer syntax challenges can reduce their logical errors as a result.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Ko et al. identified syntax as a contributing factor in some learning barriers;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use barriers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(how to employ the construct) – even if a user knows that an “if” statement provides conditional execution, they may not be able to properly construct the conditional expression.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selection barriers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(identifying the right interface for a task)—such as when a user knows what task to accomplish, but can’t determine (select) the correct construct. For example, a user in a simulation environment may know that a task requires  moving a character to a particular location on the screen but may have difficulty identifying which syntax will accomplish that goal.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1011B55-DB81-455D-A6E5-F07075380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Each programming language construct has specific semantics – the meaning of the construct. You have to understand syntax, but also context of section of code.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the early stages of dev see lines of code as individual elements, rather than as abstract chunks, increasing cognitive load, limiting abstraction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-Programmers at concrete and formal operational stages of reasoning development perceive text as a composition of constructs using an internal mental models; they chunk out blocks of code and summarize their meaning.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-Ko noted that semantics were a key aspect of use barriers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prev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) and coordination barriers (misunderstanding how constructs interact with one another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-Semantics also play a critical role in debugging, as practitioners must read, trace, and develop abstract models of sections code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Taken together, syntax and semantic challenges represent a potentially significant hurdle for students to overcome.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Text-based languages, especially production languages, have been noted as presenting perception-based challenges;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-Text-based languages can be intimidating, especially for women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Begel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Klopfer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in developing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StarLogo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TNG, found that women and girls (focus groups) felt intimidated by (text-based) programming languages, viewed them as male-oriented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-Association with uninteresting / boring / “uncool” work tasks has also been implicated in limiting motivation among students in minority populations (DiSalvo, minority populations).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Visual languages attempt to address many of these issues by making the environments more inviting and approachable and by incorporating games, simulation, and multimedia [4, 37, 38].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4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Blocks-based environments attempt to address many of these issues by providing affordances while being approachable and incorporating interesting tasks.</a:t>
            </a:r>
          </a:p>
          <a:p>
            <a:endParaRPr lang="en-US" b="1" dirty="0"/>
          </a:p>
          <a:p>
            <a:r>
              <a:rPr lang="en-US" dirty="0"/>
              <a:t>-Eliminate syntax issues (impossible)</a:t>
            </a:r>
            <a:br>
              <a:rPr lang="en-US" dirty="0"/>
            </a:br>
            <a:r>
              <a:rPr lang="en-US" dirty="0"/>
              <a:t>-Sensory affordances: constructs have different shapes / colors / puzzle piece connectors (Scratch, MIT Media Lab, led my Mitchell Resnick); also snap together when connected correctly to indicate such</a:t>
            </a:r>
          </a:p>
          <a:p>
            <a:r>
              <a:rPr lang="en-US" dirty="0"/>
              <a:t>-Built as multimedia env allowing simulations and other engaging tasks to be accomplished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-Can help students learn to program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-However, </a:t>
            </a:r>
            <a:r>
              <a:rPr lang="en-US" dirty="0" err="1"/>
              <a:t>Weintrop’s</a:t>
            </a:r>
            <a:r>
              <a:rPr lang="en-US" dirty="0"/>
              <a:t> work with high school students working in blocks and text showed a dip in confidence when switching and perceptions of blocks as inauthentic; my work has shown negative perceptions of text in same context; may be related to absence of affordances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(1:20)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-Hybrid environments try to take the best of both worlds</a:t>
            </a:r>
          </a:p>
          <a:p>
            <a:r>
              <a:rPr lang="en-US" dirty="0"/>
              <a:t>---Multiple representations of the same code</a:t>
            </a:r>
          </a:p>
          <a:p>
            <a:r>
              <a:rPr lang="en-US" dirty="0"/>
              <a:t>---and allowing users to go between representations</a:t>
            </a:r>
          </a:p>
          <a:p>
            <a:r>
              <a:rPr lang="en-US" dirty="0"/>
              <a:t>---Some, like David </a:t>
            </a:r>
            <a:r>
              <a:rPr lang="en-US" dirty="0" err="1"/>
              <a:t>Bau’s</a:t>
            </a:r>
            <a:r>
              <a:rPr lang="en-US" dirty="0"/>
              <a:t> Pencil Code, are bidirectional – blocks to text and vice versa –transition at own pace</a:t>
            </a:r>
          </a:p>
          <a:p>
            <a:r>
              <a:rPr lang="en-US" dirty="0"/>
              <a:t>---Blocks for the affordances and scaffolding of blocks-based environments</a:t>
            </a:r>
          </a:p>
          <a:p>
            <a:r>
              <a:rPr lang="en-US" dirty="0"/>
              <a:t>---Offer authenticity of text in text mode</a:t>
            </a:r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---In Pencil Code, show not just blocks but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overlaid on blocks; explicitly connects constructs to their representations in text &amp; syntax, showing</a:t>
            </a:r>
            <a:r>
              <a:rPr lang="en-US" b="0" dirty="0"/>
              <a:t> equivalence of reps</a:t>
            </a:r>
          </a:p>
          <a:p>
            <a:r>
              <a:rPr lang="en-US" b="0" dirty="0"/>
              <a:t>---M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ay provide scaffolding for students to develop skills in chunking and abstraction by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visually delineating text elements that represent a construct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(1:05)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-Early attempts to understand development of programming skills followed the constructivist / Piagetian tradition.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-In this framework, students learn by construct their own knowledge via assimilation (bringing new information into existing frameworks) and accommodation (reframing mental representation to match new experiences).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-Piagetian framework is closely tied to mental development and age-based maturity [40].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ensorimotor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encompasses infancy (through age of 2) and is characterized by a lack of internalized thinking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Pre-operational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is described as intuitive (rather than logical) and lasts until the age of 7.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Concrete 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(through age 11), children apply logic, but only to their concrete inputs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Formal 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(from age 11), children can reason fully in the abstract.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Lister instead proposed applying the Neo-Piagetian framework – which decouples age and maturity from development of skills – to account for cognitive development in the domain of programming. This model is supported by empirical evidence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Corney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et al [41] and think aloud studies by Teague et al [42]. In this section I briefly summarize each stage as it relates to programming skill development.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-Humans have limited capacity in their short-term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working memory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, as argued by Miller in 1956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[43].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-In order to cope with these limitations, experts employ chunking as a mechanism to  recall information and ideas [44].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-Information is broken into chunks which are stored in long-term memory; these chunks can be recalled as a single concept in working memory, reducing the number of unique ideas that must be in the working memory at a particular moment in time, and thereby reducing cognitive load [44].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-As such, the development of chunking and abstraction methods is tied intimately with the evolution of advanced stages in the Neo-Piagetian model of development.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1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472CD5C-10D8-4474-82B1-40AA6011C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Lister proposed four stages of reasoning development in programming within this framework: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sensorimotor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stage, students see programming as a “black box” – they know the code produces a result but do not see the executing program as a sequence of instructions on a machine.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lack conceptual understanding of constructs and programs, even at a definitional level.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-Lister (and later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Corney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et al) identified students in this stage as those who could not read code and trace its execution with at least 50% accuracy [2, 41].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this stage, lacking an understanding of the constructs themselves, are unable to engage in abstraction.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-Students 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pre-operational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stage understand the function of individual lines of code.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understand the deterministic nature of computer programs functionally and conceptually – that is, they understand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definition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 of constructs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-but often cannot summarize sections of code to determine overall meaning or function.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-According to Lister’s model [2], these students can accurately read code and trace its execution with at least 50% accuracy but struggle to relate the function of lines of codes with respect to one another, to explain what a section of code does, or to develop diagrams describing the function of code.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-They may be able to write simple programs but cannot meaningfully think abstractly about programs.</a:t>
            </a:r>
          </a:p>
        </p:txBody>
      </p:sp>
    </p:spTree>
    <p:extLst>
      <p:ext uri="{BB962C8B-B14F-4D97-AF65-F5344CB8AC3E}">
        <p14:creationId xmlns:p14="http://schemas.microsoft.com/office/powerpoint/2010/main" val="89199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956810"/>
            <a:ext cx="8272702" cy="808067"/>
          </a:xfrm>
        </p:spPr>
        <p:txBody>
          <a:bodyPr/>
          <a:lstStyle/>
          <a:p>
            <a:r>
              <a:rPr lang="en-US" dirty="0"/>
              <a:t>Development of Expertise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663818"/>
            <a:ext cx="7038666" cy="656892"/>
          </a:xfrm>
        </p:spPr>
        <p:txBody>
          <a:bodyPr/>
          <a:lstStyle/>
          <a:p>
            <a:r>
              <a:rPr lang="en-US" dirty="0"/>
              <a:t>Presentation and its Impact on Learners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86" y="1105742"/>
            <a:ext cx="5717812" cy="1512888"/>
          </a:xfrm>
        </p:spPr>
        <p:txBody>
          <a:bodyPr/>
          <a:lstStyle/>
          <a:p>
            <a:r>
              <a:rPr lang="en-US" dirty="0"/>
              <a:t>Pre-Operational</a:t>
            </a:r>
          </a:p>
          <a:p>
            <a:pPr lvl="1"/>
            <a:r>
              <a:rPr lang="en-US" dirty="0"/>
              <a:t>Program is a sequence of instructions</a:t>
            </a:r>
          </a:p>
          <a:p>
            <a:pPr lvl="1"/>
            <a:r>
              <a:rPr lang="en-US" dirty="0"/>
              <a:t>Understand lines of code (definitions)</a:t>
            </a:r>
          </a:p>
          <a:p>
            <a:pPr lvl="1"/>
            <a:r>
              <a:rPr lang="en-US" dirty="0"/>
              <a:t>Can trace code with some accuracy (50%)</a:t>
            </a:r>
          </a:p>
          <a:p>
            <a:pPr lvl="1"/>
            <a:r>
              <a:rPr lang="en-US" dirty="0"/>
              <a:t>Can’t summarize sections of code/ think abstractly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25" y="446557"/>
            <a:ext cx="7556500" cy="837009"/>
          </a:xfrm>
        </p:spPr>
        <p:txBody>
          <a:bodyPr/>
          <a:lstStyle/>
          <a:p>
            <a:r>
              <a:rPr lang="en-US" dirty="0"/>
              <a:t>Neo-Piagetian Stages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F6C38-6A05-4CFD-A9EC-D61AA6E54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57276"/>
              </p:ext>
            </p:extLst>
          </p:nvPr>
        </p:nvGraphicFramePr>
        <p:xfrm>
          <a:off x="780186" y="2959611"/>
          <a:ext cx="7583628" cy="20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130">
                  <a:extLst>
                    <a:ext uri="{9D8B030D-6E8A-4147-A177-3AD203B41FA5}">
                      <a16:colId xmlns:a16="http://schemas.microsoft.com/office/drawing/2014/main" val="4021046698"/>
                    </a:ext>
                  </a:extLst>
                </a:gridCol>
                <a:gridCol w="1020491">
                  <a:extLst>
                    <a:ext uri="{9D8B030D-6E8A-4147-A177-3AD203B41FA5}">
                      <a16:colId xmlns:a16="http://schemas.microsoft.com/office/drawing/2014/main" val="1726524728"/>
                    </a:ext>
                  </a:extLst>
                </a:gridCol>
                <a:gridCol w="1045750">
                  <a:extLst>
                    <a:ext uri="{9D8B030D-6E8A-4147-A177-3AD203B41FA5}">
                      <a16:colId xmlns:a16="http://schemas.microsoft.com/office/drawing/2014/main" val="341635613"/>
                    </a:ext>
                  </a:extLst>
                </a:gridCol>
                <a:gridCol w="1040698">
                  <a:extLst>
                    <a:ext uri="{9D8B030D-6E8A-4147-A177-3AD203B41FA5}">
                      <a16:colId xmlns:a16="http://schemas.microsoft.com/office/drawing/2014/main" val="2708963668"/>
                    </a:ext>
                  </a:extLst>
                </a:gridCol>
                <a:gridCol w="1023559">
                  <a:extLst>
                    <a:ext uri="{9D8B030D-6E8A-4147-A177-3AD203B41FA5}">
                      <a16:colId xmlns:a16="http://schemas.microsoft.com/office/drawing/2014/main" val="1982272885"/>
                    </a:ext>
                  </a:extLst>
                </a:gridCol>
              </a:tblGrid>
              <a:tr h="329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Sensori</a:t>
                      </a:r>
                      <a:r>
                        <a:rPr lang="en-US" sz="1100" dirty="0"/>
                        <a:t>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Concrete 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Formal Operational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0211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Know that code produces 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9663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See program as sequence of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2348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Understand individual 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309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Can read / trace code with some accuracy (50%+)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14554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Reason abstractly about 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17661"/>
                  </a:ext>
                </a:extLst>
              </a:tr>
              <a:tr h="282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Reason abstractly about unfamiliar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5957"/>
                  </a:ext>
                </a:extLst>
              </a:tr>
            </a:tbl>
          </a:graphicData>
        </a:graphic>
      </p:graphicFrame>
      <p:pic>
        <p:nvPicPr>
          <p:cNvPr id="6" name="Picture 5" descr="A person lying on a bed&#10;&#10;Description generated with high confidence">
            <a:extLst>
              <a:ext uri="{FF2B5EF4-FFF2-40B4-BE49-F238E27FC236}">
                <a16:creationId xmlns:a16="http://schemas.microsoft.com/office/drawing/2014/main" id="{09F62EF1-03B0-4CCC-8C62-51ED47CFB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" t="1" r="19315" b="-1079"/>
          <a:stretch/>
        </p:blipFill>
        <p:spPr>
          <a:xfrm rot="5400000">
            <a:off x="6595008" y="1105742"/>
            <a:ext cx="1768805" cy="17688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6527E6-F3F2-4FE2-891D-6E0405E99A1A}"/>
              </a:ext>
            </a:extLst>
          </p:cNvPr>
          <p:cNvSpPr/>
          <p:nvPr/>
        </p:nvSpPr>
        <p:spPr>
          <a:xfrm>
            <a:off x="5633285" y="4112815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D3D58-4F57-41F0-A1F1-342D530CB1A7}"/>
              </a:ext>
            </a:extLst>
          </p:cNvPr>
          <p:cNvSpPr/>
          <p:nvPr/>
        </p:nvSpPr>
        <p:spPr>
          <a:xfrm>
            <a:off x="5633284" y="3851618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4264DA-4284-42DA-95D6-2347F1F21129}"/>
              </a:ext>
            </a:extLst>
          </p:cNvPr>
          <p:cNvSpPr/>
          <p:nvPr/>
        </p:nvSpPr>
        <p:spPr>
          <a:xfrm>
            <a:off x="5633286" y="3590421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395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66" y="1332318"/>
            <a:ext cx="5717812" cy="1512888"/>
          </a:xfrm>
        </p:spPr>
        <p:txBody>
          <a:bodyPr/>
          <a:lstStyle/>
          <a:p>
            <a:r>
              <a:rPr lang="en-US" dirty="0"/>
              <a:t>Concrete-Operational</a:t>
            </a:r>
          </a:p>
          <a:p>
            <a:pPr lvl="1"/>
            <a:r>
              <a:rPr lang="en-US" dirty="0"/>
              <a:t>Can read, trace, and write code</a:t>
            </a:r>
          </a:p>
          <a:p>
            <a:pPr lvl="1"/>
            <a:r>
              <a:rPr lang="en-US" dirty="0"/>
              <a:t>Can think abstractly in familiar situations</a:t>
            </a:r>
          </a:p>
          <a:p>
            <a:pPr lvl="1"/>
            <a:r>
              <a:rPr lang="en-US" dirty="0"/>
              <a:t>Cannot apply abstractions to new / unrelated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25" y="616489"/>
            <a:ext cx="7556500" cy="837009"/>
          </a:xfrm>
        </p:spPr>
        <p:txBody>
          <a:bodyPr/>
          <a:lstStyle/>
          <a:p>
            <a:r>
              <a:rPr lang="en-US" dirty="0"/>
              <a:t>Neo-Piagetian Stages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F6C38-6A05-4CFD-A9EC-D61AA6E54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91598"/>
              </p:ext>
            </p:extLst>
          </p:nvPr>
        </p:nvGraphicFramePr>
        <p:xfrm>
          <a:off x="780186" y="2959611"/>
          <a:ext cx="7583628" cy="20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130">
                  <a:extLst>
                    <a:ext uri="{9D8B030D-6E8A-4147-A177-3AD203B41FA5}">
                      <a16:colId xmlns:a16="http://schemas.microsoft.com/office/drawing/2014/main" val="4021046698"/>
                    </a:ext>
                  </a:extLst>
                </a:gridCol>
                <a:gridCol w="1020491">
                  <a:extLst>
                    <a:ext uri="{9D8B030D-6E8A-4147-A177-3AD203B41FA5}">
                      <a16:colId xmlns:a16="http://schemas.microsoft.com/office/drawing/2014/main" val="1726524728"/>
                    </a:ext>
                  </a:extLst>
                </a:gridCol>
                <a:gridCol w="1045750">
                  <a:extLst>
                    <a:ext uri="{9D8B030D-6E8A-4147-A177-3AD203B41FA5}">
                      <a16:colId xmlns:a16="http://schemas.microsoft.com/office/drawing/2014/main" val="341635613"/>
                    </a:ext>
                  </a:extLst>
                </a:gridCol>
                <a:gridCol w="1040698">
                  <a:extLst>
                    <a:ext uri="{9D8B030D-6E8A-4147-A177-3AD203B41FA5}">
                      <a16:colId xmlns:a16="http://schemas.microsoft.com/office/drawing/2014/main" val="2708963668"/>
                    </a:ext>
                  </a:extLst>
                </a:gridCol>
                <a:gridCol w="1023559">
                  <a:extLst>
                    <a:ext uri="{9D8B030D-6E8A-4147-A177-3AD203B41FA5}">
                      <a16:colId xmlns:a16="http://schemas.microsoft.com/office/drawing/2014/main" val="1982272885"/>
                    </a:ext>
                  </a:extLst>
                </a:gridCol>
              </a:tblGrid>
              <a:tr h="329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Sensori</a:t>
                      </a:r>
                      <a:r>
                        <a:rPr lang="en-US" sz="1100" dirty="0"/>
                        <a:t>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Concrete 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Formal Operational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0211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Know that code produces 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9663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See program as sequence of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2348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Understand individual 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309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Can read / trace code with some accuracy (50%+)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14554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Reason abstractly about 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17661"/>
                  </a:ext>
                </a:extLst>
              </a:tr>
              <a:tr h="282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Reason abstractly about unfamiliar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5957"/>
                  </a:ext>
                </a:extLst>
              </a:tr>
            </a:tbl>
          </a:graphicData>
        </a:graphic>
      </p:graphicFrame>
      <p:pic>
        <p:nvPicPr>
          <p:cNvPr id="7" name="Picture 6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ED982323-26C0-4194-92C1-CB055476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07" y="1332319"/>
            <a:ext cx="1992279" cy="15128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B0CD94-0454-473C-AA18-0B4EB27C0DAD}"/>
              </a:ext>
            </a:extLst>
          </p:cNvPr>
          <p:cNvSpPr/>
          <p:nvPr/>
        </p:nvSpPr>
        <p:spPr>
          <a:xfrm>
            <a:off x="6660975" y="4373413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18579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66" y="1332318"/>
            <a:ext cx="5717812" cy="1512888"/>
          </a:xfrm>
        </p:spPr>
        <p:txBody>
          <a:bodyPr/>
          <a:lstStyle/>
          <a:p>
            <a:r>
              <a:rPr lang="en-US" dirty="0"/>
              <a:t>Formal Operational</a:t>
            </a:r>
          </a:p>
          <a:p>
            <a:pPr lvl="1"/>
            <a:r>
              <a:rPr lang="en-US" dirty="0"/>
              <a:t>“What computer programmers do”</a:t>
            </a:r>
          </a:p>
          <a:p>
            <a:pPr lvl="1"/>
            <a:r>
              <a:rPr lang="en-US" dirty="0"/>
              <a:t>Can reason abstractly about unfamiliar situations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25" y="616489"/>
            <a:ext cx="7556500" cy="837009"/>
          </a:xfrm>
        </p:spPr>
        <p:txBody>
          <a:bodyPr/>
          <a:lstStyle/>
          <a:p>
            <a:r>
              <a:rPr lang="en-US" dirty="0"/>
              <a:t>Neo-Piagetian Stages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F6C38-6A05-4CFD-A9EC-D61AA6E54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21490"/>
              </p:ext>
            </p:extLst>
          </p:nvPr>
        </p:nvGraphicFramePr>
        <p:xfrm>
          <a:off x="780186" y="2960578"/>
          <a:ext cx="7583628" cy="20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130">
                  <a:extLst>
                    <a:ext uri="{9D8B030D-6E8A-4147-A177-3AD203B41FA5}">
                      <a16:colId xmlns:a16="http://schemas.microsoft.com/office/drawing/2014/main" val="4021046698"/>
                    </a:ext>
                  </a:extLst>
                </a:gridCol>
                <a:gridCol w="1020491">
                  <a:extLst>
                    <a:ext uri="{9D8B030D-6E8A-4147-A177-3AD203B41FA5}">
                      <a16:colId xmlns:a16="http://schemas.microsoft.com/office/drawing/2014/main" val="1726524728"/>
                    </a:ext>
                  </a:extLst>
                </a:gridCol>
                <a:gridCol w="1045750">
                  <a:extLst>
                    <a:ext uri="{9D8B030D-6E8A-4147-A177-3AD203B41FA5}">
                      <a16:colId xmlns:a16="http://schemas.microsoft.com/office/drawing/2014/main" val="341635613"/>
                    </a:ext>
                  </a:extLst>
                </a:gridCol>
                <a:gridCol w="1040698">
                  <a:extLst>
                    <a:ext uri="{9D8B030D-6E8A-4147-A177-3AD203B41FA5}">
                      <a16:colId xmlns:a16="http://schemas.microsoft.com/office/drawing/2014/main" val="2708963668"/>
                    </a:ext>
                  </a:extLst>
                </a:gridCol>
                <a:gridCol w="1023559">
                  <a:extLst>
                    <a:ext uri="{9D8B030D-6E8A-4147-A177-3AD203B41FA5}">
                      <a16:colId xmlns:a16="http://schemas.microsoft.com/office/drawing/2014/main" val="1982272885"/>
                    </a:ext>
                  </a:extLst>
                </a:gridCol>
              </a:tblGrid>
              <a:tr h="329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Sensori</a:t>
                      </a:r>
                      <a:r>
                        <a:rPr lang="en-US" sz="1100" dirty="0"/>
                        <a:t>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Concrete 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Formal Operational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0211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Know that code produces 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9663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See program as sequence of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2348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Understand individual 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309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Can read / trace code with some accuracy (50%+)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14554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Reason abstractly about 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17661"/>
                  </a:ext>
                </a:extLst>
              </a:tr>
              <a:tr h="282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Reason abstractly about unfamiliar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5957"/>
                  </a:ext>
                </a:extLst>
              </a:tr>
            </a:tbl>
          </a:graphicData>
        </a:graphic>
      </p:graphicFrame>
      <p:pic>
        <p:nvPicPr>
          <p:cNvPr id="6" name="Picture 5" descr="A blackboard sign with black text&#10;&#10;Description generated with high confidence">
            <a:extLst>
              <a:ext uri="{FF2B5EF4-FFF2-40B4-BE49-F238E27FC236}">
                <a16:creationId xmlns:a16="http://schemas.microsoft.com/office/drawing/2014/main" id="{829985F1-9019-488C-8B2D-C861C981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24" y="1332318"/>
            <a:ext cx="2025390" cy="135026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66D41D-FEE1-4A97-ABF5-E09C8FEB48BA}"/>
              </a:ext>
            </a:extLst>
          </p:cNvPr>
          <p:cNvSpPr/>
          <p:nvPr/>
        </p:nvSpPr>
        <p:spPr>
          <a:xfrm>
            <a:off x="7700885" y="4656530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4366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6105BF-E7E4-4545-8E7A-32747BF46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22826"/>
            <a:ext cx="7556500" cy="2856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we build experience for students, we should consider…</a:t>
            </a:r>
          </a:p>
          <a:p>
            <a:r>
              <a:rPr lang="en-US" dirty="0"/>
              <a:t>Syntax and semantic difficulties students face in new paradigms</a:t>
            </a:r>
          </a:p>
          <a:p>
            <a:r>
              <a:rPr lang="en-US" dirty="0"/>
              <a:t>The role perceptions (and stereotypes) play in technical learning</a:t>
            </a:r>
          </a:p>
          <a:p>
            <a:r>
              <a:rPr lang="en-US" dirty="0"/>
              <a:t>The capabilities of students at different stages of development</a:t>
            </a:r>
          </a:p>
          <a:p>
            <a:r>
              <a:rPr lang="en-US" dirty="0"/>
              <a:t>How to help students move from one stage to the 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3EF28-35A3-49F0-83C4-40B2CBA7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so… How do I use this?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7CE3-C554-4D45-861A-E7A6F570F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1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29" y="1385143"/>
            <a:ext cx="8660315" cy="351232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u="sng" dirty="0"/>
              <a:t>When learning new concepts in CS, students…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Must deal with language and API syntax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Will work in new semantic structures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May have preconceived notions and perceptions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Develop expertise through a series of cognitive stages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When teaching in CS courses, our goal is to help students wrestle with these challenges while developing expertise.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7239"/>
            <a:ext cx="8486651" cy="837009"/>
          </a:xfrm>
        </p:spPr>
        <p:txBody>
          <a:bodyPr/>
          <a:lstStyle/>
          <a:p>
            <a:r>
              <a:rPr lang="en-US" dirty="0"/>
              <a:t>Learning Computer Science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F2220B-D6F9-45F8-A75D-2513E7F8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175" y="1045743"/>
            <a:ext cx="2511202" cy="35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15401"/>
            <a:ext cx="7556500" cy="1100154"/>
          </a:xfrm>
        </p:spPr>
        <p:txBody>
          <a:bodyPr/>
          <a:lstStyle/>
          <a:p>
            <a:r>
              <a:rPr lang="en-US" dirty="0"/>
              <a:t>Can increase </a:t>
            </a:r>
            <a:r>
              <a:rPr lang="en-US" u="sng" dirty="0"/>
              <a:t>logic error</a:t>
            </a:r>
            <a:r>
              <a:rPr lang="en-US" dirty="0"/>
              <a:t> rates [McIver and Conway]</a:t>
            </a:r>
          </a:p>
          <a:p>
            <a:r>
              <a:rPr lang="en-US" dirty="0"/>
              <a:t>Contributes to learning barriers [Ko et al]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27239"/>
            <a:ext cx="8486651" cy="837009"/>
          </a:xfrm>
        </p:spPr>
        <p:txBody>
          <a:bodyPr/>
          <a:lstStyle/>
          <a:p>
            <a:r>
              <a:rPr lang="en-US" dirty="0"/>
              <a:t>Language Challenges – Syntax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66679D-DEAD-4828-ADDC-81D4D352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24" y="2448211"/>
            <a:ext cx="5348952" cy="23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2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understanding overall context</a:t>
            </a:r>
          </a:p>
          <a:p>
            <a:r>
              <a:rPr lang="en-US" dirty="0"/>
              <a:t>Chunking, abstraction reduce cognitive load</a:t>
            </a:r>
          </a:p>
          <a:p>
            <a:r>
              <a:rPr lang="en-US" dirty="0"/>
              <a:t>Contribute to use and selection barriers</a:t>
            </a:r>
          </a:p>
          <a:p>
            <a:r>
              <a:rPr lang="en-US" dirty="0"/>
              <a:t>Impact on tracing &amp; debugging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893853"/>
            <a:ext cx="9380026" cy="837009"/>
          </a:xfrm>
        </p:spPr>
        <p:txBody>
          <a:bodyPr/>
          <a:lstStyle/>
          <a:p>
            <a:r>
              <a:rPr lang="en-US" dirty="0"/>
              <a:t>Language Challenges – Semantics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F7A8A4-36D0-48D1-928C-49860FDC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5837" y="2224128"/>
            <a:ext cx="2442033" cy="24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22826"/>
            <a:ext cx="7556500" cy="1067974"/>
          </a:xfrm>
        </p:spPr>
        <p:txBody>
          <a:bodyPr/>
          <a:lstStyle/>
          <a:p>
            <a:r>
              <a:rPr lang="en-US" dirty="0"/>
              <a:t>Text languages can be intimidating</a:t>
            </a:r>
          </a:p>
          <a:p>
            <a:r>
              <a:rPr lang="en-US" dirty="0"/>
              <a:t>Association with “uninteresting”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893853"/>
            <a:ext cx="9380026" cy="837009"/>
          </a:xfrm>
        </p:spPr>
        <p:txBody>
          <a:bodyPr/>
          <a:lstStyle/>
          <a:p>
            <a:r>
              <a:rPr lang="en-US" dirty="0"/>
              <a:t>Language Challenges - Perceptions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E70B9-89F1-43FC-BBB6-88E01512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11" y="2914404"/>
            <a:ext cx="2559373" cy="177823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Picture 6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8DFFB4E2-9733-47CC-8354-2C1D03EF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51" y="2919841"/>
            <a:ext cx="2657115" cy="177279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48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37D2E-1DAE-4D67-968D-186EDD15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74" y="1165960"/>
            <a:ext cx="5323855" cy="3839993"/>
          </a:xfrm>
        </p:spPr>
        <p:txBody>
          <a:bodyPr/>
          <a:lstStyle/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Eliminate syntax errors</a:t>
            </a:r>
            <a:endParaRPr lang="en-US" baseline="30000" dirty="0"/>
          </a:p>
          <a:p>
            <a:pPr lvl="1"/>
            <a:r>
              <a:rPr lang="en-US" dirty="0"/>
              <a:t>Sensory affordances</a:t>
            </a:r>
          </a:p>
          <a:p>
            <a:pPr lvl="2"/>
            <a:r>
              <a:rPr lang="en-US" dirty="0"/>
              <a:t>Shapes, colors, connectors</a:t>
            </a:r>
          </a:p>
          <a:p>
            <a:pPr lvl="2"/>
            <a:r>
              <a:rPr lang="en-US" dirty="0"/>
              <a:t>Snap together on connection</a:t>
            </a:r>
          </a:p>
          <a:p>
            <a:pPr lvl="1"/>
            <a:r>
              <a:rPr lang="en-US" dirty="0"/>
              <a:t>Multimedia environments</a:t>
            </a:r>
          </a:p>
          <a:p>
            <a:r>
              <a:rPr lang="en-US" dirty="0"/>
              <a:t> Efficacy</a:t>
            </a:r>
          </a:p>
          <a:p>
            <a:pPr lvl="1"/>
            <a:r>
              <a:rPr lang="en-US" dirty="0"/>
              <a:t>Help students learn to program</a:t>
            </a:r>
          </a:p>
          <a:p>
            <a:pPr lvl="1"/>
            <a:r>
              <a:rPr lang="en-US" dirty="0"/>
              <a:t>Issues in confidence, authenticity </a:t>
            </a:r>
            <a:r>
              <a:rPr lang="en-US" sz="1400" dirty="0"/>
              <a:t>(Weintrop, 2016)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247E6-9F79-409E-8477-209510D7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79" y="477911"/>
            <a:ext cx="8772340" cy="837009"/>
          </a:xfrm>
        </p:spPr>
        <p:txBody>
          <a:bodyPr/>
          <a:lstStyle/>
          <a:p>
            <a:r>
              <a:rPr lang="en-US" dirty="0"/>
              <a:t>Blocks-Based Programming Environments</a:t>
            </a:r>
          </a:p>
        </p:txBody>
      </p:sp>
      <p:pic>
        <p:nvPicPr>
          <p:cNvPr id="9" name="Picture 8" descr="Scratch-New">
            <a:extLst>
              <a:ext uri="{FF2B5EF4-FFF2-40B4-BE49-F238E27FC236}">
                <a16:creationId xmlns:a16="http://schemas.microsoft.com/office/drawing/2014/main" id="{5DCFBF44-D3B0-4D31-B196-2293374F3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29" y="1543161"/>
            <a:ext cx="2391515" cy="29893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01B15B-FB16-4465-9BA8-9E502A2386C4}"/>
              </a:ext>
            </a:extLst>
          </p:cNvPr>
          <p:cNvSpPr txBox="1"/>
          <p:nvPr/>
        </p:nvSpPr>
        <p:spPr>
          <a:xfrm>
            <a:off x="5815029" y="4514575"/>
            <a:ext cx="239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Scratch – scratch.mit.edu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1311-EF37-4C90-B347-6956522B2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0F290-62BA-4269-87D2-EB58E3FC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35" y="1642641"/>
            <a:ext cx="4346679" cy="2607005"/>
          </a:xfrm>
        </p:spPr>
        <p:txBody>
          <a:bodyPr/>
          <a:lstStyle/>
          <a:p>
            <a:r>
              <a:rPr lang="en-US" dirty="0"/>
              <a:t>Multiple representations</a:t>
            </a:r>
          </a:p>
          <a:p>
            <a:pPr lvl="1"/>
            <a:r>
              <a:rPr lang="en-US" dirty="0"/>
              <a:t>Can go between representations</a:t>
            </a:r>
          </a:p>
          <a:p>
            <a:pPr lvl="1"/>
            <a:r>
              <a:rPr lang="en-US" dirty="0"/>
              <a:t>Some are bi-directional </a:t>
            </a:r>
            <a:r>
              <a:rPr lang="en-US" sz="1400" dirty="0"/>
              <a:t>(Bau, 2015)</a:t>
            </a:r>
          </a:p>
          <a:p>
            <a:pPr lvl="1"/>
            <a:r>
              <a:rPr lang="en-US" dirty="0"/>
              <a:t>Affordances of blocks</a:t>
            </a:r>
          </a:p>
          <a:p>
            <a:pPr lvl="1"/>
            <a:r>
              <a:rPr lang="en-US" dirty="0"/>
              <a:t>Authenticity of text</a:t>
            </a:r>
          </a:p>
          <a:p>
            <a:pPr lvl="1"/>
            <a:r>
              <a:rPr lang="en-US" dirty="0"/>
              <a:t>Blocking / chunking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FA4E9-694D-4C4E-97D7-855AB82C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Environments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D3401-B70E-45D3-B44A-391D6ABD063C}"/>
              </a:ext>
            </a:extLst>
          </p:cNvPr>
          <p:cNvSpPr txBox="1"/>
          <p:nvPr/>
        </p:nvSpPr>
        <p:spPr>
          <a:xfrm>
            <a:off x="5398409" y="4606134"/>
            <a:ext cx="2452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Pencil Code – pencilcode.net</a:t>
            </a:r>
          </a:p>
        </p:txBody>
      </p:sp>
      <p:pic>
        <p:nvPicPr>
          <p:cNvPr id="13" name="Picture 12" descr="PencilCode-Final">
            <a:extLst>
              <a:ext uri="{FF2B5EF4-FFF2-40B4-BE49-F238E27FC236}">
                <a16:creationId xmlns:a16="http://schemas.microsoft.com/office/drawing/2014/main" id="{9B96EB93-6098-4FD5-AAAF-8E57C1896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14" y="1638811"/>
            <a:ext cx="3703109" cy="29673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D6B50-AC7E-4719-BB86-0A165AB74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22826"/>
            <a:ext cx="7556500" cy="1620142"/>
          </a:xfrm>
        </p:spPr>
        <p:txBody>
          <a:bodyPr/>
          <a:lstStyle/>
          <a:p>
            <a:r>
              <a:rPr lang="en-US" dirty="0"/>
              <a:t>Based on Piagetian Model</a:t>
            </a:r>
          </a:p>
          <a:p>
            <a:r>
              <a:rPr lang="en-US" dirty="0"/>
              <a:t>Expertise helps cope with limited working memory</a:t>
            </a:r>
          </a:p>
          <a:p>
            <a:r>
              <a:rPr lang="en-US" dirty="0"/>
              <a:t>Depends on chunking and abstraction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Neo-Piagetian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0A6C0-EF32-453A-B602-2B415D2E88DB}"/>
              </a:ext>
            </a:extLst>
          </p:cNvPr>
          <p:cNvSpPr/>
          <p:nvPr/>
        </p:nvSpPr>
        <p:spPr>
          <a:xfrm>
            <a:off x="865239" y="3703578"/>
            <a:ext cx="1437811" cy="71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Sensori</a:t>
            </a:r>
            <a:r>
              <a:rPr lang="en-US" dirty="0">
                <a:solidFill>
                  <a:schemeClr val="tx1"/>
                </a:solidFill>
              </a:rPr>
              <a:t>-Motor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4A8C2-0337-491A-86AD-4A40541B5925}"/>
              </a:ext>
            </a:extLst>
          </p:cNvPr>
          <p:cNvSpPr/>
          <p:nvPr/>
        </p:nvSpPr>
        <p:spPr>
          <a:xfrm>
            <a:off x="2888382" y="3701466"/>
            <a:ext cx="1437811" cy="71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Pre-Operational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83D11-7A08-4D7A-923A-38F55757162C}"/>
              </a:ext>
            </a:extLst>
          </p:cNvPr>
          <p:cNvSpPr/>
          <p:nvPr/>
        </p:nvSpPr>
        <p:spPr>
          <a:xfrm>
            <a:off x="4911525" y="3701466"/>
            <a:ext cx="1437811" cy="71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Concrete Operational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746D0-CE40-498B-BC37-488560380D23}"/>
              </a:ext>
            </a:extLst>
          </p:cNvPr>
          <p:cNvSpPr/>
          <p:nvPr/>
        </p:nvSpPr>
        <p:spPr>
          <a:xfrm>
            <a:off x="6934668" y="3701466"/>
            <a:ext cx="1437811" cy="719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Formal Operational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1BE53D-8172-49EC-B487-BEE746258AC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303050" y="4061399"/>
            <a:ext cx="585332" cy="211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445BD9-1E73-43F0-953C-9301765FFA4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26193" y="4061399"/>
            <a:ext cx="5853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5ADA94-CE94-428F-A2FD-06CF34EA69A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349336" y="4061399"/>
            <a:ext cx="58533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86" y="1332318"/>
            <a:ext cx="5717812" cy="1512888"/>
          </a:xfrm>
        </p:spPr>
        <p:txBody>
          <a:bodyPr/>
          <a:lstStyle/>
          <a:p>
            <a:r>
              <a:rPr lang="en-US" dirty="0"/>
              <a:t>Sensorimotor</a:t>
            </a:r>
          </a:p>
          <a:p>
            <a:pPr lvl="1"/>
            <a:r>
              <a:rPr lang="en-US" dirty="0"/>
              <a:t>Know code produces a result</a:t>
            </a:r>
          </a:p>
          <a:p>
            <a:pPr lvl="1"/>
            <a:r>
              <a:rPr lang="en-US" dirty="0"/>
              <a:t>Don’t see program as sequence of instructions</a:t>
            </a:r>
          </a:p>
          <a:p>
            <a:pPr lvl="1"/>
            <a:r>
              <a:rPr lang="en-US" dirty="0"/>
              <a:t>Lack understanding of constructs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25" y="616489"/>
            <a:ext cx="7556500" cy="837009"/>
          </a:xfrm>
        </p:spPr>
        <p:txBody>
          <a:bodyPr/>
          <a:lstStyle/>
          <a:p>
            <a:r>
              <a:rPr lang="en-US" dirty="0"/>
              <a:t>Neo-Piagetian Stages</a:t>
            </a:r>
          </a:p>
        </p:txBody>
      </p:sp>
      <p:pic>
        <p:nvPicPr>
          <p:cNvPr id="5" name="Picture 4" descr="A baby sitting on a table&#10;&#10;Description generated with high confidence">
            <a:extLst>
              <a:ext uri="{FF2B5EF4-FFF2-40B4-BE49-F238E27FC236}">
                <a16:creationId xmlns:a16="http://schemas.microsoft.com/office/drawing/2014/main" id="{C83042D6-E383-468A-B1DA-55CBD2DE7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9" r="2077"/>
          <a:stretch/>
        </p:blipFill>
        <p:spPr>
          <a:xfrm>
            <a:off x="6851220" y="1332318"/>
            <a:ext cx="1512594" cy="15128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AF6C38-6A05-4CFD-A9EC-D61AA6E54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23851"/>
              </p:ext>
            </p:extLst>
          </p:nvPr>
        </p:nvGraphicFramePr>
        <p:xfrm>
          <a:off x="780186" y="2959611"/>
          <a:ext cx="7583628" cy="2004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130">
                  <a:extLst>
                    <a:ext uri="{9D8B030D-6E8A-4147-A177-3AD203B41FA5}">
                      <a16:colId xmlns:a16="http://schemas.microsoft.com/office/drawing/2014/main" val="4021046698"/>
                    </a:ext>
                  </a:extLst>
                </a:gridCol>
                <a:gridCol w="1020491">
                  <a:extLst>
                    <a:ext uri="{9D8B030D-6E8A-4147-A177-3AD203B41FA5}">
                      <a16:colId xmlns:a16="http://schemas.microsoft.com/office/drawing/2014/main" val="1726524728"/>
                    </a:ext>
                  </a:extLst>
                </a:gridCol>
                <a:gridCol w="1045750">
                  <a:extLst>
                    <a:ext uri="{9D8B030D-6E8A-4147-A177-3AD203B41FA5}">
                      <a16:colId xmlns:a16="http://schemas.microsoft.com/office/drawing/2014/main" val="341635613"/>
                    </a:ext>
                  </a:extLst>
                </a:gridCol>
                <a:gridCol w="1040698">
                  <a:extLst>
                    <a:ext uri="{9D8B030D-6E8A-4147-A177-3AD203B41FA5}">
                      <a16:colId xmlns:a16="http://schemas.microsoft.com/office/drawing/2014/main" val="2708963668"/>
                    </a:ext>
                  </a:extLst>
                </a:gridCol>
                <a:gridCol w="1023559">
                  <a:extLst>
                    <a:ext uri="{9D8B030D-6E8A-4147-A177-3AD203B41FA5}">
                      <a16:colId xmlns:a16="http://schemas.microsoft.com/office/drawing/2014/main" val="1982272885"/>
                    </a:ext>
                  </a:extLst>
                </a:gridCol>
              </a:tblGrid>
              <a:tr h="32962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Sensori</a:t>
                      </a:r>
                      <a:r>
                        <a:rPr lang="en-US" sz="1100" dirty="0"/>
                        <a:t>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Concrete 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Formal Operational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0211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Know that code produces a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879663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See program as sequence of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23487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Understand individual lines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25309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Can read / trace code with some accuracy (50%+)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14554"/>
                  </a:ext>
                </a:extLst>
              </a:tr>
              <a:tr h="200130">
                <a:tc>
                  <a:txBody>
                    <a:bodyPr/>
                    <a:lstStyle/>
                    <a:p>
                      <a:r>
                        <a:rPr lang="en-US" sz="1100" dirty="0"/>
                        <a:t>Reason abstractly about 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17661"/>
                  </a:ext>
                </a:extLst>
              </a:tr>
              <a:tr h="282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Reason abstractly about unfamiliar situations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595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E4FD077-0AE3-4167-AC3C-54B17461A200}"/>
              </a:ext>
            </a:extLst>
          </p:cNvPr>
          <p:cNvSpPr/>
          <p:nvPr/>
        </p:nvSpPr>
        <p:spPr>
          <a:xfrm>
            <a:off x="4595198" y="3333327"/>
            <a:ext cx="338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7569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19055</TotalTime>
  <Words>1345</Words>
  <Application>Microsoft Office PowerPoint</Application>
  <PresentationFormat>On-screen Show (16:9)</PresentationFormat>
  <Paragraphs>214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</vt:lpstr>
      <vt:lpstr>Rockwell</vt:lpstr>
      <vt:lpstr>Wingdings</vt:lpstr>
      <vt:lpstr>PNE Theme Slide Deck</vt:lpstr>
      <vt:lpstr>Development of Expertise</vt:lpstr>
      <vt:lpstr>Learning Computer Science</vt:lpstr>
      <vt:lpstr>Language Challenges – Syntax</vt:lpstr>
      <vt:lpstr>Language Challenges – Semantics</vt:lpstr>
      <vt:lpstr>Language Challenges - Perceptions</vt:lpstr>
      <vt:lpstr>Blocks-Based Programming Environments</vt:lpstr>
      <vt:lpstr>Hybrid Environments</vt:lpstr>
      <vt:lpstr>Neo-Piagetian Framework</vt:lpstr>
      <vt:lpstr>Neo-Piagetian Stages</vt:lpstr>
      <vt:lpstr>Neo-Piagetian Stages</vt:lpstr>
      <vt:lpstr>Neo-Piagetian Stages</vt:lpstr>
      <vt:lpstr>Neo-Piagetian Stages</vt:lpstr>
      <vt:lpstr>Ok, so… How do I use this?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538</cp:revision>
  <cp:lastPrinted>2014-01-31T19:29:42Z</cp:lastPrinted>
  <dcterms:created xsi:type="dcterms:W3CDTF">2013-09-18T13:46:37Z</dcterms:created>
  <dcterms:modified xsi:type="dcterms:W3CDTF">2019-09-23T20:19:30Z</dcterms:modified>
</cp:coreProperties>
</file>